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2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B2D28-AFC1-4153-B74E-65714E9C2F0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33838-0842-4D1F-95BA-7CD5235032C1}">
      <dgm:prSet/>
      <dgm:spPr>
        <a:solidFill>
          <a:srgbClr val="C00000"/>
        </a:solidFill>
      </dgm:spPr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To use the existing relationships and trust with the GRT community to reduce the risks of offending/re-offending amongst vulnerable groups 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BA0C60-7D3E-4CDC-8218-E64305F115E7}" type="parTrans" cxnId="{8EB9EB1D-895A-42ED-BEA7-349723614CE5}">
      <dgm:prSet/>
      <dgm:spPr/>
      <dgm:t>
        <a:bodyPr/>
        <a:lstStyle/>
        <a:p>
          <a:endParaRPr lang="en-US"/>
        </a:p>
      </dgm:t>
    </dgm:pt>
    <dgm:pt modelId="{E7ACB8B1-7039-4DB4-B8A5-52CA31895E34}" type="sibTrans" cxnId="{8EB9EB1D-895A-42ED-BEA7-349723614CE5}">
      <dgm:prSet/>
      <dgm:spPr/>
      <dgm:t>
        <a:bodyPr/>
        <a:lstStyle/>
        <a:p>
          <a:endParaRPr lang="en-US"/>
        </a:p>
      </dgm:t>
    </dgm:pt>
    <dgm:pt modelId="{9971D762-A203-433D-A8C9-DF75F272C269}">
      <dgm:prSet/>
      <dgm:spPr>
        <a:solidFill>
          <a:srgbClr val="C00000"/>
        </a:solidFill>
      </dgm:spPr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To enable the existing programme of reducing health inequalities for GRT members to be sustainable by increasing the direct intervention work for those facing significant health issues as a result of long-term conditions and mental health.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CC59A-3608-4FFF-9196-57182372ABC7}" type="parTrans" cxnId="{BF6B782D-751C-4238-B67A-74B912FF2A27}">
      <dgm:prSet/>
      <dgm:spPr/>
      <dgm:t>
        <a:bodyPr/>
        <a:lstStyle/>
        <a:p>
          <a:endParaRPr lang="en-US"/>
        </a:p>
      </dgm:t>
    </dgm:pt>
    <dgm:pt modelId="{99FFB3EA-159D-420E-9A5C-508319F41C32}" type="sibTrans" cxnId="{BF6B782D-751C-4238-B67A-74B912FF2A27}">
      <dgm:prSet/>
      <dgm:spPr/>
      <dgm:t>
        <a:bodyPr/>
        <a:lstStyle/>
        <a:p>
          <a:endParaRPr lang="en-US"/>
        </a:p>
      </dgm:t>
    </dgm:pt>
    <dgm:pt modelId="{F32F1ADB-C447-4CDE-B48A-AED9873F033D}">
      <dgm:prSet/>
      <dgm:spPr>
        <a:solidFill>
          <a:srgbClr val="C00000"/>
        </a:solidFill>
      </dgm:spPr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To reduce the risks of self-harm and suicide amongst vulnerable individuals 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1791C0-E9A1-4EC3-8D95-97A8078C54F0}" type="parTrans" cxnId="{CF95FF7D-54E6-4A43-BEC2-781E13447D4A}">
      <dgm:prSet/>
      <dgm:spPr/>
      <dgm:t>
        <a:bodyPr/>
        <a:lstStyle/>
        <a:p>
          <a:endParaRPr lang="en-US"/>
        </a:p>
      </dgm:t>
    </dgm:pt>
    <dgm:pt modelId="{A7293CF5-DD82-4EA2-A3AC-93D01FC92436}" type="sibTrans" cxnId="{CF95FF7D-54E6-4A43-BEC2-781E13447D4A}">
      <dgm:prSet/>
      <dgm:spPr/>
      <dgm:t>
        <a:bodyPr/>
        <a:lstStyle/>
        <a:p>
          <a:endParaRPr lang="en-US"/>
        </a:p>
      </dgm:t>
    </dgm:pt>
    <dgm:pt modelId="{E4CC4DC8-9EC6-4C29-BB0D-FEF7EEFE1A7D}">
      <dgm:prSet/>
      <dgm:spPr>
        <a:solidFill>
          <a:srgbClr val="C00000"/>
        </a:solidFill>
      </dgm:spPr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To translate the lived experience data and feedback into actionable insights 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F9BDE-83A4-445A-9DFE-A3A91273C41C}" type="parTrans" cxnId="{7155588C-6764-4FD0-B359-08B484CE4078}">
      <dgm:prSet/>
      <dgm:spPr/>
      <dgm:t>
        <a:bodyPr/>
        <a:lstStyle/>
        <a:p>
          <a:endParaRPr lang="en-US"/>
        </a:p>
      </dgm:t>
    </dgm:pt>
    <dgm:pt modelId="{95BEBDD9-A8A5-4A93-BA35-334906433D4F}" type="sibTrans" cxnId="{7155588C-6764-4FD0-B359-08B484CE4078}">
      <dgm:prSet/>
      <dgm:spPr/>
      <dgm:t>
        <a:bodyPr/>
        <a:lstStyle/>
        <a:p>
          <a:endParaRPr lang="en-US"/>
        </a:p>
      </dgm:t>
    </dgm:pt>
    <dgm:pt modelId="{CB8792E9-4E95-4BA6-A3D6-290193D476E4}">
      <dgm:prSet/>
      <dgm:spPr>
        <a:solidFill>
          <a:srgbClr val="C00000"/>
        </a:solidFill>
      </dgm:spPr>
      <dgm:t>
        <a:bodyPr/>
        <a:lstStyle/>
        <a:p>
          <a:r>
            <a:rPr lang="en-GB" b="1">
              <a:latin typeface="Arial" panose="020B0604020202020204" pitchFamily="34" charset="0"/>
              <a:cs typeface="Arial" panose="020B0604020202020204" pitchFamily="34" charset="0"/>
            </a:rPr>
            <a:t>To enable NHS England to better support ICBs and related health and criminal justice partners to respond the identified needs and risks for vulnerable groups in the GRT community.</a:t>
          </a:r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D2951-D890-4090-AC68-B006E036D340}" type="parTrans" cxnId="{75472257-7FE1-4627-99FD-41838485B292}">
      <dgm:prSet/>
      <dgm:spPr/>
      <dgm:t>
        <a:bodyPr/>
        <a:lstStyle/>
        <a:p>
          <a:endParaRPr lang="en-US"/>
        </a:p>
      </dgm:t>
    </dgm:pt>
    <dgm:pt modelId="{92AA140A-77E0-4166-97E8-8FC32097AE67}" type="sibTrans" cxnId="{75472257-7FE1-4627-99FD-41838485B292}">
      <dgm:prSet/>
      <dgm:spPr/>
      <dgm:t>
        <a:bodyPr/>
        <a:lstStyle/>
        <a:p>
          <a:endParaRPr lang="en-US"/>
        </a:p>
      </dgm:t>
    </dgm:pt>
    <dgm:pt modelId="{D29963C9-79F4-6944-BECA-3B7A2F46024E}" type="pres">
      <dgm:prSet presAssocID="{BDAB2D28-AFC1-4153-B74E-65714E9C2F08}" presName="outerComposite" presStyleCnt="0">
        <dgm:presLayoutVars>
          <dgm:chMax val="5"/>
          <dgm:dir/>
          <dgm:resizeHandles val="exact"/>
        </dgm:presLayoutVars>
      </dgm:prSet>
      <dgm:spPr/>
    </dgm:pt>
    <dgm:pt modelId="{CF143EB6-E0DD-7045-9A37-4226AE9CA1A4}" type="pres">
      <dgm:prSet presAssocID="{BDAB2D28-AFC1-4153-B74E-65714E9C2F08}" presName="dummyMaxCanvas" presStyleCnt="0">
        <dgm:presLayoutVars/>
      </dgm:prSet>
      <dgm:spPr/>
    </dgm:pt>
    <dgm:pt modelId="{2E6C843A-9BEA-8843-ACF8-78BEF8716AEA}" type="pres">
      <dgm:prSet presAssocID="{BDAB2D28-AFC1-4153-B74E-65714E9C2F08}" presName="FiveNodes_1" presStyleLbl="node1" presStyleIdx="0" presStyleCnt="5" custLinFactNeighborY="7687">
        <dgm:presLayoutVars>
          <dgm:bulletEnabled val="1"/>
        </dgm:presLayoutVars>
      </dgm:prSet>
      <dgm:spPr/>
    </dgm:pt>
    <dgm:pt modelId="{1D58B911-EC01-D746-B1B5-9A52650EC5D8}" type="pres">
      <dgm:prSet presAssocID="{BDAB2D28-AFC1-4153-B74E-65714E9C2F08}" presName="FiveNodes_2" presStyleLbl="node1" presStyleIdx="1" presStyleCnt="5">
        <dgm:presLayoutVars>
          <dgm:bulletEnabled val="1"/>
        </dgm:presLayoutVars>
      </dgm:prSet>
      <dgm:spPr/>
    </dgm:pt>
    <dgm:pt modelId="{25043F60-73CE-1146-8E1E-DA039BF79A9F}" type="pres">
      <dgm:prSet presAssocID="{BDAB2D28-AFC1-4153-B74E-65714E9C2F08}" presName="FiveNodes_3" presStyleLbl="node1" presStyleIdx="2" presStyleCnt="5">
        <dgm:presLayoutVars>
          <dgm:bulletEnabled val="1"/>
        </dgm:presLayoutVars>
      </dgm:prSet>
      <dgm:spPr/>
    </dgm:pt>
    <dgm:pt modelId="{5B6E7F85-B946-BB44-92AE-5AB56AD6BC21}" type="pres">
      <dgm:prSet presAssocID="{BDAB2D28-AFC1-4153-B74E-65714E9C2F08}" presName="FiveNodes_4" presStyleLbl="node1" presStyleIdx="3" presStyleCnt="5">
        <dgm:presLayoutVars>
          <dgm:bulletEnabled val="1"/>
        </dgm:presLayoutVars>
      </dgm:prSet>
      <dgm:spPr/>
    </dgm:pt>
    <dgm:pt modelId="{17312235-57EA-7541-9ABF-1D6C7D80414C}" type="pres">
      <dgm:prSet presAssocID="{BDAB2D28-AFC1-4153-B74E-65714E9C2F08}" presName="FiveNodes_5" presStyleLbl="node1" presStyleIdx="4" presStyleCnt="5">
        <dgm:presLayoutVars>
          <dgm:bulletEnabled val="1"/>
        </dgm:presLayoutVars>
      </dgm:prSet>
      <dgm:spPr/>
    </dgm:pt>
    <dgm:pt modelId="{A294F6F9-664D-4142-BB52-8DCBA3473C2D}" type="pres">
      <dgm:prSet presAssocID="{BDAB2D28-AFC1-4153-B74E-65714E9C2F08}" presName="FiveConn_1-2" presStyleLbl="fgAccFollowNode1" presStyleIdx="0" presStyleCnt="4">
        <dgm:presLayoutVars>
          <dgm:bulletEnabled val="1"/>
        </dgm:presLayoutVars>
      </dgm:prSet>
      <dgm:spPr/>
    </dgm:pt>
    <dgm:pt modelId="{FE30FF37-E648-3842-B9F2-DE91BAF7E835}" type="pres">
      <dgm:prSet presAssocID="{BDAB2D28-AFC1-4153-B74E-65714E9C2F08}" presName="FiveConn_2-3" presStyleLbl="fgAccFollowNode1" presStyleIdx="1" presStyleCnt="4">
        <dgm:presLayoutVars>
          <dgm:bulletEnabled val="1"/>
        </dgm:presLayoutVars>
      </dgm:prSet>
      <dgm:spPr/>
    </dgm:pt>
    <dgm:pt modelId="{DF154706-BFFD-C34F-94A1-91E9390D645D}" type="pres">
      <dgm:prSet presAssocID="{BDAB2D28-AFC1-4153-B74E-65714E9C2F08}" presName="FiveConn_3-4" presStyleLbl="fgAccFollowNode1" presStyleIdx="2" presStyleCnt="4">
        <dgm:presLayoutVars>
          <dgm:bulletEnabled val="1"/>
        </dgm:presLayoutVars>
      </dgm:prSet>
      <dgm:spPr/>
    </dgm:pt>
    <dgm:pt modelId="{7CEA5C94-DF5C-BF41-8C6A-47FD1991DB4D}" type="pres">
      <dgm:prSet presAssocID="{BDAB2D28-AFC1-4153-B74E-65714E9C2F08}" presName="FiveConn_4-5" presStyleLbl="fgAccFollowNode1" presStyleIdx="3" presStyleCnt="4">
        <dgm:presLayoutVars>
          <dgm:bulletEnabled val="1"/>
        </dgm:presLayoutVars>
      </dgm:prSet>
      <dgm:spPr/>
    </dgm:pt>
    <dgm:pt modelId="{4D231B11-B47F-7D45-BD41-D757357C4BE8}" type="pres">
      <dgm:prSet presAssocID="{BDAB2D28-AFC1-4153-B74E-65714E9C2F08}" presName="FiveNodes_1_text" presStyleLbl="node1" presStyleIdx="4" presStyleCnt="5">
        <dgm:presLayoutVars>
          <dgm:bulletEnabled val="1"/>
        </dgm:presLayoutVars>
      </dgm:prSet>
      <dgm:spPr/>
    </dgm:pt>
    <dgm:pt modelId="{FEF213E3-22DA-5248-A305-54748F3B4BB9}" type="pres">
      <dgm:prSet presAssocID="{BDAB2D28-AFC1-4153-B74E-65714E9C2F08}" presName="FiveNodes_2_text" presStyleLbl="node1" presStyleIdx="4" presStyleCnt="5">
        <dgm:presLayoutVars>
          <dgm:bulletEnabled val="1"/>
        </dgm:presLayoutVars>
      </dgm:prSet>
      <dgm:spPr/>
    </dgm:pt>
    <dgm:pt modelId="{13B98A17-CA1F-8F46-89CC-290820F6BC16}" type="pres">
      <dgm:prSet presAssocID="{BDAB2D28-AFC1-4153-B74E-65714E9C2F08}" presName="FiveNodes_3_text" presStyleLbl="node1" presStyleIdx="4" presStyleCnt="5">
        <dgm:presLayoutVars>
          <dgm:bulletEnabled val="1"/>
        </dgm:presLayoutVars>
      </dgm:prSet>
      <dgm:spPr/>
    </dgm:pt>
    <dgm:pt modelId="{3AFCB9F1-4BD1-2C42-BB59-3D5F5ADBA994}" type="pres">
      <dgm:prSet presAssocID="{BDAB2D28-AFC1-4153-B74E-65714E9C2F08}" presName="FiveNodes_4_text" presStyleLbl="node1" presStyleIdx="4" presStyleCnt="5">
        <dgm:presLayoutVars>
          <dgm:bulletEnabled val="1"/>
        </dgm:presLayoutVars>
      </dgm:prSet>
      <dgm:spPr/>
    </dgm:pt>
    <dgm:pt modelId="{FB594CDC-1139-234A-9D37-B2F7AB34BAB7}" type="pres">
      <dgm:prSet presAssocID="{BDAB2D28-AFC1-4153-B74E-65714E9C2F0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8B3AA07-D036-D44D-9BFA-0BED13B4BAD3}" type="presOf" srcId="{95BEBDD9-A8A5-4A93-BA35-334906433D4F}" destId="{7CEA5C94-DF5C-BF41-8C6A-47FD1991DB4D}" srcOrd="0" destOrd="0" presId="urn:microsoft.com/office/officeart/2005/8/layout/vProcess5"/>
    <dgm:cxn modelId="{8EB9EB1D-895A-42ED-BEA7-349723614CE5}" srcId="{BDAB2D28-AFC1-4153-B74E-65714E9C2F08}" destId="{A6233838-0842-4D1F-95BA-7CD5235032C1}" srcOrd="0" destOrd="0" parTransId="{0CBA0C60-7D3E-4CDC-8218-E64305F115E7}" sibTransId="{E7ACB8B1-7039-4DB4-B8A5-52CA31895E34}"/>
    <dgm:cxn modelId="{11E20122-DD25-E64A-A25F-8DE57CAAE805}" type="presOf" srcId="{CB8792E9-4E95-4BA6-A3D6-290193D476E4}" destId="{17312235-57EA-7541-9ABF-1D6C7D80414C}" srcOrd="0" destOrd="0" presId="urn:microsoft.com/office/officeart/2005/8/layout/vProcess5"/>
    <dgm:cxn modelId="{BF6B782D-751C-4238-B67A-74B912FF2A27}" srcId="{BDAB2D28-AFC1-4153-B74E-65714E9C2F08}" destId="{9971D762-A203-433D-A8C9-DF75F272C269}" srcOrd="1" destOrd="0" parTransId="{E75CC59A-3608-4FFF-9196-57182372ABC7}" sibTransId="{99FFB3EA-159D-420E-9A5C-508319F41C32}"/>
    <dgm:cxn modelId="{ACC34055-F707-F846-8A68-BEECAD280ED5}" type="presOf" srcId="{A7293CF5-DD82-4EA2-A3AC-93D01FC92436}" destId="{DF154706-BFFD-C34F-94A1-91E9390D645D}" srcOrd="0" destOrd="0" presId="urn:microsoft.com/office/officeart/2005/8/layout/vProcess5"/>
    <dgm:cxn modelId="{75472257-7FE1-4627-99FD-41838485B292}" srcId="{BDAB2D28-AFC1-4153-B74E-65714E9C2F08}" destId="{CB8792E9-4E95-4BA6-A3D6-290193D476E4}" srcOrd="4" destOrd="0" parTransId="{F28D2951-D890-4090-AC68-B006E036D340}" sibTransId="{92AA140A-77E0-4166-97E8-8FC32097AE67}"/>
    <dgm:cxn modelId="{A1767557-3BAE-3545-B51F-76D1EF7FAFB8}" type="presOf" srcId="{F32F1ADB-C447-4CDE-B48A-AED9873F033D}" destId="{13B98A17-CA1F-8F46-89CC-290820F6BC16}" srcOrd="1" destOrd="0" presId="urn:microsoft.com/office/officeart/2005/8/layout/vProcess5"/>
    <dgm:cxn modelId="{8D5C6A67-C3A5-C34E-BB4B-81FA1AB0081D}" type="presOf" srcId="{99FFB3EA-159D-420E-9A5C-508319F41C32}" destId="{FE30FF37-E648-3842-B9F2-DE91BAF7E835}" srcOrd="0" destOrd="0" presId="urn:microsoft.com/office/officeart/2005/8/layout/vProcess5"/>
    <dgm:cxn modelId="{C598CE79-241B-784A-B429-3AACEA9EA543}" type="presOf" srcId="{E4CC4DC8-9EC6-4C29-BB0D-FEF7EEFE1A7D}" destId="{5B6E7F85-B946-BB44-92AE-5AB56AD6BC21}" srcOrd="0" destOrd="0" presId="urn:microsoft.com/office/officeart/2005/8/layout/vProcess5"/>
    <dgm:cxn modelId="{8F2E607A-68F6-5145-8AFD-CA3E11CE9EF2}" type="presOf" srcId="{BDAB2D28-AFC1-4153-B74E-65714E9C2F08}" destId="{D29963C9-79F4-6944-BECA-3B7A2F46024E}" srcOrd="0" destOrd="0" presId="urn:microsoft.com/office/officeart/2005/8/layout/vProcess5"/>
    <dgm:cxn modelId="{CF95FF7D-54E6-4A43-BEC2-781E13447D4A}" srcId="{BDAB2D28-AFC1-4153-B74E-65714E9C2F08}" destId="{F32F1ADB-C447-4CDE-B48A-AED9873F033D}" srcOrd="2" destOrd="0" parTransId="{341791C0-E9A1-4EC3-8D95-97A8078C54F0}" sibTransId="{A7293CF5-DD82-4EA2-A3AC-93D01FC92436}"/>
    <dgm:cxn modelId="{7155588C-6764-4FD0-B359-08B484CE4078}" srcId="{BDAB2D28-AFC1-4153-B74E-65714E9C2F08}" destId="{E4CC4DC8-9EC6-4C29-BB0D-FEF7EEFE1A7D}" srcOrd="3" destOrd="0" parTransId="{7F7F9BDE-83A4-445A-9DFE-A3A91273C41C}" sibTransId="{95BEBDD9-A8A5-4A93-BA35-334906433D4F}"/>
    <dgm:cxn modelId="{B83EC390-98AD-AD41-9C86-71E7D9AA508B}" type="presOf" srcId="{F32F1ADB-C447-4CDE-B48A-AED9873F033D}" destId="{25043F60-73CE-1146-8E1E-DA039BF79A9F}" srcOrd="0" destOrd="0" presId="urn:microsoft.com/office/officeart/2005/8/layout/vProcess5"/>
    <dgm:cxn modelId="{DC1203A6-BC23-3843-95A9-6E988B0F99A1}" type="presOf" srcId="{A6233838-0842-4D1F-95BA-7CD5235032C1}" destId="{4D231B11-B47F-7D45-BD41-D757357C4BE8}" srcOrd="1" destOrd="0" presId="urn:microsoft.com/office/officeart/2005/8/layout/vProcess5"/>
    <dgm:cxn modelId="{63A445C0-3B02-4A4A-8DD4-A623883E3075}" type="presOf" srcId="{A6233838-0842-4D1F-95BA-7CD5235032C1}" destId="{2E6C843A-9BEA-8843-ACF8-78BEF8716AEA}" srcOrd="0" destOrd="0" presId="urn:microsoft.com/office/officeart/2005/8/layout/vProcess5"/>
    <dgm:cxn modelId="{FA42B2CE-D001-7843-B67C-85560F21A62B}" type="presOf" srcId="{E7ACB8B1-7039-4DB4-B8A5-52CA31895E34}" destId="{A294F6F9-664D-4142-BB52-8DCBA3473C2D}" srcOrd="0" destOrd="0" presId="urn:microsoft.com/office/officeart/2005/8/layout/vProcess5"/>
    <dgm:cxn modelId="{2B6A52D3-1008-B348-AD28-15D020B4ADE3}" type="presOf" srcId="{CB8792E9-4E95-4BA6-A3D6-290193D476E4}" destId="{FB594CDC-1139-234A-9D37-B2F7AB34BAB7}" srcOrd="1" destOrd="0" presId="urn:microsoft.com/office/officeart/2005/8/layout/vProcess5"/>
    <dgm:cxn modelId="{5F7951EA-40F4-EF45-87A5-7E9E2DF5D19C}" type="presOf" srcId="{E4CC4DC8-9EC6-4C29-BB0D-FEF7EEFE1A7D}" destId="{3AFCB9F1-4BD1-2C42-BB59-3D5F5ADBA994}" srcOrd="1" destOrd="0" presId="urn:microsoft.com/office/officeart/2005/8/layout/vProcess5"/>
    <dgm:cxn modelId="{3EF222FB-E5BA-3F44-AA2E-5B3F200CD4B7}" type="presOf" srcId="{9971D762-A203-433D-A8C9-DF75F272C269}" destId="{1D58B911-EC01-D746-B1B5-9A52650EC5D8}" srcOrd="0" destOrd="0" presId="urn:microsoft.com/office/officeart/2005/8/layout/vProcess5"/>
    <dgm:cxn modelId="{804D99FE-96B2-8F4E-AF5B-35F7A17ABB3D}" type="presOf" srcId="{9971D762-A203-433D-A8C9-DF75F272C269}" destId="{FEF213E3-22DA-5248-A305-54748F3B4BB9}" srcOrd="1" destOrd="0" presId="urn:microsoft.com/office/officeart/2005/8/layout/vProcess5"/>
    <dgm:cxn modelId="{222C81BD-09FD-C249-B0D0-D99BF5582D96}" type="presParOf" srcId="{D29963C9-79F4-6944-BECA-3B7A2F46024E}" destId="{CF143EB6-E0DD-7045-9A37-4226AE9CA1A4}" srcOrd="0" destOrd="0" presId="urn:microsoft.com/office/officeart/2005/8/layout/vProcess5"/>
    <dgm:cxn modelId="{13651108-0F5F-924F-856E-CD46F7B0B036}" type="presParOf" srcId="{D29963C9-79F4-6944-BECA-3B7A2F46024E}" destId="{2E6C843A-9BEA-8843-ACF8-78BEF8716AEA}" srcOrd="1" destOrd="0" presId="urn:microsoft.com/office/officeart/2005/8/layout/vProcess5"/>
    <dgm:cxn modelId="{A2C56E50-07D5-1D48-9BD6-E90C92AE2D12}" type="presParOf" srcId="{D29963C9-79F4-6944-BECA-3B7A2F46024E}" destId="{1D58B911-EC01-D746-B1B5-9A52650EC5D8}" srcOrd="2" destOrd="0" presId="urn:microsoft.com/office/officeart/2005/8/layout/vProcess5"/>
    <dgm:cxn modelId="{D83902D2-4276-494E-AC6D-C3DBDE2BD030}" type="presParOf" srcId="{D29963C9-79F4-6944-BECA-3B7A2F46024E}" destId="{25043F60-73CE-1146-8E1E-DA039BF79A9F}" srcOrd="3" destOrd="0" presId="urn:microsoft.com/office/officeart/2005/8/layout/vProcess5"/>
    <dgm:cxn modelId="{C52A0F0F-78B3-C34D-9E50-AB9D41765F10}" type="presParOf" srcId="{D29963C9-79F4-6944-BECA-3B7A2F46024E}" destId="{5B6E7F85-B946-BB44-92AE-5AB56AD6BC21}" srcOrd="4" destOrd="0" presId="urn:microsoft.com/office/officeart/2005/8/layout/vProcess5"/>
    <dgm:cxn modelId="{B4A25302-103D-6040-A8CF-29C980E46DDA}" type="presParOf" srcId="{D29963C9-79F4-6944-BECA-3B7A2F46024E}" destId="{17312235-57EA-7541-9ABF-1D6C7D80414C}" srcOrd="5" destOrd="0" presId="urn:microsoft.com/office/officeart/2005/8/layout/vProcess5"/>
    <dgm:cxn modelId="{F751936B-3A40-B74F-AEA4-C9AC16517F7C}" type="presParOf" srcId="{D29963C9-79F4-6944-BECA-3B7A2F46024E}" destId="{A294F6F9-664D-4142-BB52-8DCBA3473C2D}" srcOrd="6" destOrd="0" presId="urn:microsoft.com/office/officeart/2005/8/layout/vProcess5"/>
    <dgm:cxn modelId="{757DCE61-864C-CE49-A5FE-E66CA400D317}" type="presParOf" srcId="{D29963C9-79F4-6944-BECA-3B7A2F46024E}" destId="{FE30FF37-E648-3842-B9F2-DE91BAF7E835}" srcOrd="7" destOrd="0" presId="urn:microsoft.com/office/officeart/2005/8/layout/vProcess5"/>
    <dgm:cxn modelId="{51C564B8-6D8A-BA48-A128-BA9223AF833E}" type="presParOf" srcId="{D29963C9-79F4-6944-BECA-3B7A2F46024E}" destId="{DF154706-BFFD-C34F-94A1-91E9390D645D}" srcOrd="8" destOrd="0" presId="urn:microsoft.com/office/officeart/2005/8/layout/vProcess5"/>
    <dgm:cxn modelId="{C06F1B46-2DB9-C24B-8A5B-293AD578E474}" type="presParOf" srcId="{D29963C9-79F4-6944-BECA-3B7A2F46024E}" destId="{7CEA5C94-DF5C-BF41-8C6A-47FD1991DB4D}" srcOrd="9" destOrd="0" presId="urn:microsoft.com/office/officeart/2005/8/layout/vProcess5"/>
    <dgm:cxn modelId="{CC0B3973-5810-134B-BB75-F341CEF53493}" type="presParOf" srcId="{D29963C9-79F4-6944-BECA-3B7A2F46024E}" destId="{4D231B11-B47F-7D45-BD41-D757357C4BE8}" srcOrd="10" destOrd="0" presId="urn:microsoft.com/office/officeart/2005/8/layout/vProcess5"/>
    <dgm:cxn modelId="{92AEF483-EAF1-194E-AC0A-CC2E8174B6BB}" type="presParOf" srcId="{D29963C9-79F4-6944-BECA-3B7A2F46024E}" destId="{FEF213E3-22DA-5248-A305-54748F3B4BB9}" srcOrd="11" destOrd="0" presId="urn:microsoft.com/office/officeart/2005/8/layout/vProcess5"/>
    <dgm:cxn modelId="{6417A189-1D18-514D-831D-96D2CDEEEFE0}" type="presParOf" srcId="{D29963C9-79F4-6944-BECA-3B7A2F46024E}" destId="{13B98A17-CA1F-8F46-89CC-290820F6BC16}" srcOrd="12" destOrd="0" presId="urn:microsoft.com/office/officeart/2005/8/layout/vProcess5"/>
    <dgm:cxn modelId="{F622D4C9-244B-7042-ACBC-399987CD2CF7}" type="presParOf" srcId="{D29963C9-79F4-6944-BECA-3B7A2F46024E}" destId="{3AFCB9F1-4BD1-2C42-BB59-3D5F5ADBA994}" srcOrd="13" destOrd="0" presId="urn:microsoft.com/office/officeart/2005/8/layout/vProcess5"/>
    <dgm:cxn modelId="{A80754B7-2B75-8448-A7D6-89E8427B0CB9}" type="presParOf" srcId="{D29963C9-79F4-6944-BECA-3B7A2F46024E}" destId="{FB594CDC-1139-234A-9D37-B2F7AB34BAB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C843A-9BEA-8843-ACF8-78BEF8716AEA}">
      <dsp:nvSpPr>
        <dsp:cNvPr id="0" name=""/>
        <dsp:cNvSpPr/>
      </dsp:nvSpPr>
      <dsp:spPr>
        <a:xfrm>
          <a:off x="0" y="71638"/>
          <a:ext cx="5602091" cy="93194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Arial" panose="020B0604020202020204" pitchFamily="34" charset="0"/>
              <a:cs typeface="Arial" panose="020B0604020202020204" pitchFamily="34" charset="0"/>
            </a:rPr>
            <a:t>To use the existing relationships and trust with the GRT community to reduce the risks of offending/re-offending amongst vulnerable groups </a:t>
          </a:r>
          <a:endParaRPr lang="en-US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96" y="98934"/>
        <a:ext cx="4487411" cy="877352"/>
      </dsp:txXfrm>
    </dsp:sp>
    <dsp:sp modelId="{1D58B911-EC01-D746-B1B5-9A52650EC5D8}">
      <dsp:nvSpPr>
        <dsp:cNvPr id="0" name=""/>
        <dsp:cNvSpPr/>
      </dsp:nvSpPr>
      <dsp:spPr>
        <a:xfrm>
          <a:off x="418337" y="1061381"/>
          <a:ext cx="5602091" cy="93194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Arial" panose="020B0604020202020204" pitchFamily="34" charset="0"/>
              <a:cs typeface="Arial" panose="020B0604020202020204" pitchFamily="34" charset="0"/>
            </a:rPr>
            <a:t>To enable the existing programme of reducing health inequalities for GRT members to be sustainable by increasing the direct intervention work for those facing significant health issues as a result of long-term conditions and mental health.</a:t>
          </a:r>
          <a:endParaRPr lang="en-US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633" y="1088677"/>
        <a:ext cx="4523397" cy="877352"/>
      </dsp:txXfrm>
    </dsp:sp>
    <dsp:sp modelId="{25043F60-73CE-1146-8E1E-DA039BF79A9F}">
      <dsp:nvSpPr>
        <dsp:cNvPr id="0" name=""/>
        <dsp:cNvSpPr/>
      </dsp:nvSpPr>
      <dsp:spPr>
        <a:xfrm>
          <a:off x="836675" y="2122763"/>
          <a:ext cx="5602091" cy="93194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Arial" panose="020B0604020202020204" pitchFamily="34" charset="0"/>
              <a:cs typeface="Arial" panose="020B0604020202020204" pitchFamily="34" charset="0"/>
            </a:rPr>
            <a:t>To reduce the risks of self-harm and suicide amongst vulnerable individuals </a:t>
          </a:r>
          <a:endParaRPr lang="en-US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3971" y="2150059"/>
        <a:ext cx="4523397" cy="877352"/>
      </dsp:txXfrm>
    </dsp:sp>
    <dsp:sp modelId="{5B6E7F85-B946-BB44-92AE-5AB56AD6BC21}">
      <dsp:nvSpPr>
        <dsp:cNvPr id="0" name=""/>
        <dsp:cNvSpPr/>
      </dsp:nvSpPr>
      <dsp:spPr>
        <a:xfrm>
          <a:off x="1255013" y="3184144"/>
          <a:ext cx="5602091" cy="93194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Arial" panose="020B0604020202020204" pitchFamily="34" charset="0"/>
              <a:cs typeface="Arial" panose="020B0604020202020204" pitchFamily="34" charset="0"/>
            </a:rPr>
            <a:t>To translate the lived experience data and feedback into actionable insights </a:t>
          </a:r>
          <a:endParaRPr lang="en-US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2309" y="3211440"/>
        <a:ext cx="4523397" cy="877352"/>
      </dsp:txXfrm>
    </dsp:sp>
    <dsp:sp modelId="{17312235-57EA-7541-9ABF-1D6C7D80414C}">
      <dsp:nvSpPr>
        <dsp:cNvPr id="0" name=""/>
        <dsp:cNvSpPr/>
      </dsp:nvSpPr>
      <dsp:spPr>
        <a:xfrm>
          <a:off x="1673351" y="4245526"/>
          <a:ext cx="5602091" cy="93194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Arial" panose="020B0604020202020204" pitchFamily="34" charset="0"/>
              <a:cs typeface="Arial" panose="020B0604020202020204" pitchFamily="34" charset="0"/>
            </a:rPr>
            <a:t>To enable NHS England to better support ICBs and related health and criminal justice partners to respond the identified needs and risks for vulnerable groups in the GRT community.</a:t>
          </a:r>
          <a:endParaRPr lang="en-US" sz="11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0647" y="4272822"/>
        <a:ext cx="4523397" cy="877352"/>
      </dsp:txXfrm>
    </dsp:sp>
    <dsp:sp modelId="{A294F6F9-664D-4142-BB52-8DCBA3473C2D}">
      <dsp:nvSpPr>
        <dsp:cNvPr id="0" name=""/>
        <dsp:cNvSpPr/>
      </dsp:nvSpPr>
      <dsp:spPr>
        <a:xfrm>
          <a:off x="4996327" y="680837"/>
          <a:ext cx="605764" cy="6057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132624" y="680837"/>
        <a:ext cx="333170" cy="455837"/>
      </dsp:txXfrm>
    </dsp:sp>
    <dsp:sp modelId="{FE30FF37-E648-3842-B9F2-DE91BAF7E835}">
      <dsp:nvSpPr>
        <dsp:cNvPr id="0" name=""/>
        <dsp:cNvSpPr/>
      </dsp:nvSpPr>
      <dsp:spPr>
        <a:xfrm>
          <a:off x="5414664" y="1742218"/>
          <a:ext cx="605764" cy="6057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550961" y="1742218"/>
        <a:ext cx="333170" cy="455837"/>
      </dsp:txXfrm>
    </dsp:sp>
    <dsp:sp modelId="{DF154706-BFFD-C34F-94A1-91E9390D645D}">
      <dsp:nvSpPr>
        <dsp:cNvPr id="0" name=""/>
        <dsp:cNvSpPr/>
      </dsp:nvSpPr>
      <dsp:spPr>
        <a:xfrm>
          <a:off x="5833002" y="2788068"/>
          <a:ext cx="605764" cy="6057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969299" y="2788068"/>
        <a:ext cx="333170" cy="455837"/>
      </dsp:txXfrm>
    </dsp:sp>
    <dsp:sp modelId="{7CEA5C94-DF5C-BF41-8C6A-47FD1991DB4D}">
      <dsp:nvSpPr>
        <dsp:cNvPr id="0" name=""/>
        <dsp:cNvSpPr/>
      </dsp:nvSpPr>
      <dsp:spPr>
        <a:xfrm>
          <a:off x="6251340" y="3859804"/>
          <a:ext cx="605764" cy="6057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387637" y="3859804"/>
        <a:ext cx="333170" cy="455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4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6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2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3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9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4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FC7EBEF4-CA2D-FC0A-07E1-5BECA0C74A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32" r="26632"/>
          <a:stretch/>
        </p:blipFill>
        <p:spPr>
          <a:xfrm>
            <a:off x="20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98FC-B0A8-AA9E-3B8A-A69F1E3E8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Autofit/>
          </a:bodyPr>
          <a:lstStyle/>
          <a:p>
            <a:pPr algn="l"/>
            <a:br>
              <a:rPr lang="en-GB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GYPSY, ROMANY AND TRAVELLER HEALTH &amp; JUSTICE PROGRAMME: </a:t>
            </a:r>
            <a:br>
              <a:rPr lang="en-GB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VULNERABLE GROUPS (2023)</a:t>
            </a:r>
            <a:endParaRPr lang="en-GB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13CAC-D335-3477-FCFB-30F9ACC65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Project Report April 2023</a:t>
            </a:r>
          </a:p>
        </p:txBody>
      </p:sp>
    </p:spTree>
    <p:extLst>
      <p:ext uri="{BB962C8B-B14F-4D97-AF65-F5344CB8AC3E}">
        <p14:creationId xmlns:p14="http://schemas.microsoft.com/office/powerpoint/2010/main" val="66137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Vulnerability: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1DCA2-5921-CF18-1AC5-1066922F9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2" y="1063487"/>
            <a:ext cx="9367586" cy="4403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2212D-A939-583A-B7D6-13FADEEA05AD}"/>
              </a:ext>
            </a:extLst>
          </p:cNvPr>
          <p:cNvSpPr txBox="1"/>
          <p:nvPr/>
        </p:nvSpPr>
        <p:spPr>
          <a:xfrm>
            <a:off x="672548" y="5758249"/>
            <a:ext cx="658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 addition to above there are 1/3 with finance difficulties and coping with bills and cost of living and 9% finding it hard to obtain accommodation</a:t>
            </a:r>
          </a:p>
        </p:txBody>
      </p:sp>
    </p:spTree>
    <p:extLst>
      <p:ext uri="{BB962C8B-B14F-4D97-AF65-F5344CB8AC3E}">
        <p14:creationId xmlns:p14="http://schemas.microsoft.com/office/powerpoint/2010/main" val="326137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Vulnerability: Mental and Physical Health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1E722-6BCC-887C-FBDE-0E61DEEF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2" y="1544422"/>
            <a:ext cx="8910386" cy="4521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619791-E595-7F41-F833-55E85FA7CEF4}"/>
              </a:ext>
            </a:extLst>
          </p:cNvPr>
          <p:cNvSpPr/>
          <p:nvPr/>
        </p:nvSpPr>
        <p:spPr>
          <a:xfrm>
            <a:off x="1050324" y="2619632"/>
            <a:ext cx="3459892" cy="2916195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2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Vulnerability: Reasons for poor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001F7-5FB4-8042-27DD-F5BE57BDF6F8}"/>
              </a:ext>
            </a:extLst>
          </p:cNvPr>
          <p:cNvSpPr txBox="1"/>
          <p:nvPr/>
        </p:nvSpPr>
        <p:spPr>
          <a:xfrm>
            <a:off x="444842" y="5956565"/>
            <a:ext cx="643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Other includes mental breakdown; health care; Diabetes, financial strain and struggling to access adult education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BD9187-BB9C-87BC-20CE-C0B9074BC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07" y="1532239"/>
            <a:ext cx="9602444" cy="41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5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Engagement with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FD2EA-F5A2-87FB-C3CF-3670C69C7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13" y="1346886"/>
            <a:ext cx="9707979" cy="47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7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Engagement with services: Reasons for poor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602CE-033B-D87F-ED7B-119A4F5FA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8" y="1569308"/>
            <a:ext cx="9573592" cy="433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1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Engagement with services: Contact with CJS last 12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06E70-5529-3E40-109A-9668EF81915C}"/>
              </a:ext>
            </a:extLst>
          </p:cNvPr>
          <p:cNvSpPr txBox="1"/>
          <p:nvPr/>
        </p:nvSpPr>
        <p:spPr>
          <a:xfrm>
            <a:off x="1000897" y="60296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2/3 had contact with CJS in last 12 months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31FCD9-C78E-FD32-4EA3-2EAC193A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37" y="1569309"/>
            <a:ext cx="9637882" cy="41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38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Engagement with services: Relationship with Police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8AFA2-7938-A7AD-11AA-284DE9E1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27" y="1445742"/>
            <a:ext cx="8654054" cy="47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Engagement with services: Areas where CJS could do better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DC1C8-5E18-58BE-C7C4-F62859B6D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5" y="1408670"/>
            <a:ext cx="10510885" cy="47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7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Outcomes: GP Registration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79C59-0655-1637-867B-7E4700660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37" y="2137547"/>
            <a:ext cx="4459417" cy="3175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E52E60-0F9C-40FC-7826-E33B1EB03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2" y="1198605"/>
            <a:ext cx="6963719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06E70-5529-3E40-109A-9668EF81915C}"/>
              </a:ext>
            </a:extLst>
          </p:cNvPr>
          <p:cNvSpPr txBox="1"/>
          <p:nvPr/>
        </p:nvSpPr>
        <p:spPr>
          <a:xfrm>
            <a:off x="444843" y="5634681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90% report that they feel more confident to register with a GP after talking with GypsyLife</a:t>
            </a:r>
          </a:p>
        </p:txBody>
      </p:sp>
    </p:spTree>
    <p:extLst>
      <p:ext uri="{BB962C8B-B14F-4D97-AF65-F5344CB8AC3E}">
        <p14:creationId xmlns:p14="http://schemas.microsoft.com/office/powerpoint/2010/main" val="2834354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Outcomes: Mental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7E3F1-18ED-4D60-AA22-9168AA20E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67" y="1297459"/>
            <a:ext cx="10107381" cy="45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7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CB2625A3-E6DE-E836-4C39-788D4AFC1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4" r="23169" b="-1"/>
          <a:stretch/>
        </p:blipFill>
        <p:spPr>
          <a:xfrm>
            <a:off x="7400523" y="0"/>
            <a:ext cx="4791477" cy="5177471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0101F0C-1412-637D-1299-6CA36ED6E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711171"/>
              </p:ext>
            </p:extLst>
          </p:nvPr>
        </p:nvGraphicFramePr>
        <p:xfrm>
          <a:off x="268357" y="1344826"/>
          <a:ext cx="7275443" cy="517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B77C1F-4815-F41F-713D-F7D601AA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503045"/>
            <a:ext cx="5334000" cy="649357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3217323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Outcomes: Criminal Justice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87F38-071C-9F62-224D-E6839293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2" y="1272746"/>
            <a:ext cx="10380840" cy="45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0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Outcomes: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6D712-18CD-3BFD-5A38-3D3EC90A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08" y="1482811"/>
            <a:ext cx="10668000" cy="44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0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44BE9-82C4-6398-FC54-A497A41D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68" y="1210790"/>
            <a:ext cx="4597400" cy="2422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AD405-F6B6-258C-D9C8-484BE27EB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68" y="3873930"/>
            <a:ext cx="4597400" cy="2657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E1EFDF-5E36-C4FC-CEDC-5A56FE554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452" y="1148833"/>
            <a:ext cx="5286080" cy="3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4C361-EF07-1197-1AFB-4874DBE26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8" y="1210962"/>
            <a:ext cx="4081774" cy="2446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87AEB4-DFAF-AA71-2FE5-500FE2D20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030" y="1210962"/>
            <a:ext cx="4081774" cy="24468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DC8ABC-638A-9FB1-A06D-6C61C4290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28" y="3966519"/>
            <a:ext cx="4081774" cy="2446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B026A7-ADDC-4F75-F70E-7D665AF24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030" y="3953990"/>
            <a:ext cx="4081774" cy="24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EEE39-B4DB-B5E6-5ED1-D4AF58BA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2" y="1247617"/>
            <a:ext cx="9316993" cy="46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4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Vulnerability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2E56C-C999-15BC-7489-6072DC2C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177838"/>
            <a:ext cx="9008076" cy="4357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31874-2A8C-5EE7-5C1A-8EBBFC1543E0}"/>
              </a:ext>
            </a:extLst>
          </p:cNvPr>
          <p:cNvSpPr txBox="1"/>
          <p:nvPr/>
        </p:nvSpPr>
        <p:spPr>
          <a:xfrm>
            <a:off x="568411" y="5869459"/>
            <a:ext cx="509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Other includes: Access to health care, racism and cost of living crisis</a:t>
            </a:r>
          </a:p>
        </p:txBody>
      </p:sp>
    </p:spTree>
    <p:extLst>
      <p:ext uri="{BB962C8B-B14F-4D97-AF65-F5344CB8AC3E}">
        <p14:creationId xmlns:p14="http://schemas.microsoft.com/office/powerpoint/2010/main" val="13766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Vulnerability: Coping now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47E9E-41CC-A8F7-AB38-A359EC0B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1" y="1779373"/>
            <a:ext cx="5161349" cy="3707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D19260-B1CA-DF9F-4ED8-70493903A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379" y="1779373"/>
            <a:ext cx="5161349" cy="37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Vulnerability: Problems with CJS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3EB0B-2D62-50B9-F1FB-43061F72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67" y="1364172"/>
            <a:ext cx="9242855" cy="44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B164-C3F3-6AA3-D8FB-27B791B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255104"/>
            <a:ext cx="10668000" cy="80838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Vulnerability: Concerns about young people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6B2C49-F96E-2BC3-FA7B-D2C0C391A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2" y="1264004"/>
            <a:ext cx="8996883" cy="4568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E9E48B-715E-811B-D4D4-E55AA19244DB}"/>
              </a:ext>
            </a:extLst>
          </p:cNvPr>
          <p:cNvSpPr txBox="1"/>
          <p:nvPr/>
        </p:nvSpPr>
        <p:spPr>
          <a:xfrm>
            <a:off x="851452" y="6032906"/>
            <a:ext cx="645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Other: Concerns about impact of cost of living crisis on young people</a:t>
            </a:r>
          </a:p>
        </p:txBody>
      </p:sp>
    </p:spTree>
    <p:extLst>
      <p:ext uri="{BB962C8B-B14F-4D97-AF65-F5344CB8AC3E}">
        <p14:creationId xmlns:p14="http://schemas.microsoft.com/office/powerpoint/2010/main" val="489091512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2E3920"/>
      </a:dk2>
      <a:lt2>
        <a:srgbClr val="E2E8E7"/>
      </a:lt2>
      <a:accent1>
        <a:srgbClr val="C696A1"/>
      </a:accent1>
      <a:accent2>
        <a:srgbClr val="BA8A7F"/>
      </a:accent2>
      <a:accent3>
        <a:srgbClr val="B7A17D"/>
      </a:accent3>
      <a:accent4>
        <a:srgbClr val="A5A772"/>
      </a:accent4>
      <a:accent5>
        <a:srgbClr val="97AA80"/>
      </a:accent5>
      <a:accent6>
        <a:srgbClr val="7FAE77"/>
      </a:accent6>
      <a:hlink>
        <a:srgbClr val="568E82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324</Words>
  <Application>Microsoft Macintosh PowerPoint</Application>
  <PresentationFormat>Widescreen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Avenir Next LT Pro Light</vt:lpstr>
      <vt:lpstr>Sitka Subheading</vt:lpstr>
      <vt:lpstr>PebbleVTI</vt:lpstr>
      <vt:lpstr>     GYPSY, ROMANY AND TRAVELLER HEALTH &amp; JUSTICE PROGRAMME:   VULNERABLE GROUPS (2023)</vt:lpstr>
      <vt:lpstr>Aims</vt:lpstr>
      <vt:lpstr>Activity</vt:lpstr>
      <vt:lpstr>Activity</vt:lpstr>
      <vt:lpstr>Activity</vt:lpstr>
      <vt:lpstr>Vulnerability</vt:lpstr>
      <vt:lpstr>Vulnerability: Coping now</vt:lpstr>
      <vt:lpstr>Vulnerability: Problems with CJS</vt:lpstr>
      <vt:lpstr>Vulnerability: Concerns about young people</vt:lpstr>
      <vt:lpstr>Vulnerability: Health</vt:lpstr>
      <vt:lpstr>Vulnerability: Mental and Physical Health</vt:lpstr>
      <vt:lpstr>Vulnerability: Reasons for poor health</vt:lpstr>
      <vt:lpstr>Engagement with services</vt:lpstr>
      <vt:lpstr>Engagement with services: Reasons for poor engagement</vt:lpstr>
      <vt:lpstr>Engagement with services: Contact with CJS last 12 months</vt:lpstr>
      <vt:lpstr>Engagement with services: Relationship with Police</vt:lpstr>
      <vt:lpstr>Engagement with services: Areas where CJS could do better</vt:lpstr>
      <vt:lpstr>Outcomes: GP Registration</vt:lpstr>
      <vt:lpstr>Outcomes: Mental health</vt:lpstr>
      <vt:lpstr>Outcomes: Criminal Justice System</vt:lpstr>
      <vt:lpstr>Outcomes: Health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Bashford</dc:creator>
  <cp:lastModifiedBy>Jonathan Bashford</cp:lastModifiedBy>
  <cp:revision>14</cp:revision>
  <dcterms:created xsi:type="dcterms:W3CDTF">2023-04-11T14:11:51Z</dcterms:created>
  <dcterms:modified xsi:type="dcterms:W3CDTF">2023-04-11T16:44:03Z</dcterms:modified>
</cp:coreProperties>
</file>